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8" r:id="rId3"/>
    <p:sldId id="260" r:id="rId4"/>
    <p:sldId id="261" r:id="rId5"/>
    <p:sldId id="272" r:id="rId6"/>
    <p:sldId id="273" r:id="rId7"/>
    <p:sldId id="262" r:id="rId8"/>
    <p:sldId id="276" r:id="rId9"/>
    <p:sldId id="277" r:id="rId10"/>
    <p:sldId id="259" r:id="rId11"/>
    <p:sldId id="266" r:id="rId12"/>
    <p:sldId id="275" r:id="rId13"/>
    <p:sldId id="267" r:id="rId14"/>
    <p:sldId id="268" r:id="rId15"/>
    <p:sldId id="270" r:id="rId16"/>
    <p:sldId id="274"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77"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11/29/2016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5888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4272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6005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55715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3369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3044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3056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75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9336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840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6544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6169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0971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634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5585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3788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0550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11/29/2016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164047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Yuan%20Zhou\Dropbox\DOSProject\demo\IMG_1748.MOV" TargetMode="External"/><Relationship Id="rId1" Type="http://schemas.microsoft.com/office/2007/relationships/media" Target="file:///C:\Users\Yuan%20Zhou\Dropbox\DOSProject\demo\IMG_1748.MOV"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Distributed Operating systems IOT Project</a:t>
            </a:r>
          </a:p>
        </p:txBody>
      </p:sp>
      <p:sp>
        <p:nvSpPr>
          <p:cNvPr id="3" name="Subtitle 2"/>
          <p:cNvSpPr>
            <a:spLocks noGrp="1"/>
          </p:cNvSpPr>
          <p:nvPr>
            <p:ph type="subTitle" idx="1"/>
          </p:nvPr>
        </p:nvSpPr>
        <p:spPr/>
        <p:txBody>
          <a:bodyPr/>
          <a:lstStyle/>
          <a:p>
            <a:r>
              <a:rPr lang="en-US" dirty="0"/>
              <a:t>Team 6: Yuan Zhou, </a:t>
            </a:r>
            <a:r>
              <a:rPr lang="en-US" dirty="0" err="1"/>
              <a:t>Jianing</a:t>
            </a:r>
            <a:r>
              <a:rPr lang="en-US" dirty="0"/>
              <a:t> Cui, </a:t>
            </a:r>
            <a:r>
              <a:rPr lang="en-US" dirty="0" err="1"/>
              <a:t>Zhixin</a:t>
            </a:r>
            <a:r>
              <a:rPr lang="en-US" dirty="0"/>
              <a:t> Pan, </a:t>
            </a:r>
            <a:r>
              <a:rPr lang="en-US" dirty="0" err="1"/>
              <a:t>Nimish</a:t>
            </a:r>
            <a:r>
              <a:rPr lang="en-US" dirty="0"/>
              <a:t> Jindal, Natasha Mandal</a:t>
            </a:r>
          </a:p>
        </p:txBody>
      </p:sp>
    </p:spTree>
    <p:extLst>
      <p:ext uri="{BB962C8B-B14F-4D97-AF65-F5344CB8AC3E}">
        <p14:creationId xmlns:p14="http://schemas.microsoft.com/office/powerpoint/2010/main" val="4120664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8582" y="2613573"/>
            <a:ext cx="4913745" cy="1478570"/>
          </a:xfrm>
        </p:spPr>
        <p:txBody>
          <a:bodyPr>
            <a:noAutofit/>
          </a:bodyPr>
          <a:lstStyle/>
          <a:p>
            <a:r>
              <a:rPr lang="en-US" sz="6000" dirty="0"/>
              <a:t>Part 2 IOT</a:t>
            </a:r>
          </a:p>
        </p:txBody>
      </p:sp>
    </p:spTree>
    <p:extLst>
      <p:ext uri="{BB962C8B-B14F-4D97-AF65-F5344CB8AC3E}">
        <p14:creationId xmlns:p14="http://schemas.microsoft.com/office/powerpoint/2010/main" val="124476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We use 1 cloud server, 3 edges, 3 BBBs, 4 devices.</a:t>
            </a:r>
          </a:p>
          <a:p>
            <a:pPr lvl="1"/>
            <a:r>
              <a:rPr lang="en-US" dirty="0"/>
              <a:t>Edge 1 is connected to a BBB with tmp36.</a:t>
            </a:r>
          </a:p>
          <a:p>
            <a:pPr lvl="1"/>
            <a:r>
              <a:rPr lang="en-US" dirty="0"/>
              <a:t>Edge 2 is connected to a BBB with 2 button.</a:t>
            </a:r>
          </a:p>
          <a:p>
            <a:pPr lvl="1"/>
            <a:r>
              <a:rPr lang="en-US" dirty="0"/>
              <a:t>Edge 3 is connected to a BBB with 1 LED and 1 buzzer.</a:t>
            </a:r>
          </a:p>
          <a:p>
            <a:pPr lvl="1"/>
            <a:r>
              <a:rPr lang="en-US" dirty="0"/>
              <a:t>The server and dashboard is on another computer.</a:t>
            </a:r>
          </a:p>
          <a:p>
            <a:r>
              <a:rPr lang="en-US" dirty="0"/>
              <a:t>We use MQTT for communication between edges and cloud, UDP between edge and BBB.</a:t>
            </a:r>
          </a:p>
        </p:txBody>
      </p:sp>
    </p:spTree>
    <p:extLst>
      <p:ext uri="{BB962C8B-B14F-4D97-AF65-F5344CB8AC3E}">
        <p14:creationId xmlns:p14="http://schemas.microsoft.com/office/powerpoint/2010/main" val="149541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259443"/>
          </a:xfrm>
        </p:spPr>
        <p:txBody>
          <a:bodyPr/>
          <a:lstStyle/>
          <a:p>
            <a:r>
              <a:rPr lang="en-US" dirty="0"/>
              <a:t>Use case</a:t>
            </a:r>
          </a:p>
        </p:txBody>
      </p:sp>
      <p:sp>
        <p:nvSpPr>
          <p:cNvPr id="5" name="Rectangle 4"/>
          <p:cNvSpPr/>
          <p:nvPr/>
        </p:nvSpPr>
        <p:spPr>
          <a:xfrm>
            <a:off x="3112660" y="1963175"/>
            <a:ext cx="1653309"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BBB with tmp36</a:t>
            </a:r>
          </a:p>
        </p:txBody>
      </p:sp>
      <p:sp>
        <p:nvSpPr>
          <p:cNvPr id="6" name="Rectangle 5"/>
          <p:cNvSpPr/>
          <p:nvPr/>
        </p:nvSpPr>
        <p:spPr>
          <a:xfrm>
            <a:off x="5412516" y="1963175"/>
            <a:ext cx="899794"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1</a:t>
            </a:r>
          </a:p>
        </p:txBody>
      </p:sp>
      <p:cxnSp>
        <p:nvCxnSpPr>
          <p:cNvPr id="8" name="Straight Arrow Connector 7"/>
          <p:cNvCxnSpPr>
            <a:stCxn id="5" idx="3"/>
            <a:endCxn id="6" idx="1"/>
          </p:cNvCxnSpPr>
          <p:nvPr/>
        </p:nvCxnSpPr>
        <p:spPr>
          <a:xfrm>
            <a:off x="4765969" y="2170993"/>
            <a:ext cx="646547"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958857" y="1983383"/>
            <a:ext cx="1201911"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Dashboard</a:t>
            </a:r>
          </a:p>
        </p:txBody>
      </p:sp>
      <p:cxnSp>
        <p:nvCxnSpPr>
          <p:cNvPr id="11" name="Straight Arrow Connector 10"/>
          <p:cNvCxnSpPr>
            <a:stCxn id="6" idx="3"/>
          </p:cNvCxnSpPr>
          <p:nvPr/>
        </p:nvCxnSpPr>
        <p:spPr>
          <a:xfrm>
            <a:off x="6312310" y="2170993"/>
            <a:ext cx="646547"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63793" y="1973514"/>
            <a:ext cx="2259508" cy="369332"/>
          </a:xfrm>
          <a:prstGeom prst="rect">
            <a:avLst/>
          </a:prstGeom>
          <a:noFill/>
        </p:spPr>
        <p:txBody>
          <a:bodyPr wrap="square" rtlCol="0">
            <a:spAutoFit/>
          </a:bodyPr>
          <a:lstStyle/>
          <a:p>
            <a:r>
              <a:rPr lang="en-US" dirty="0"/>
              <a:t>Show temperature </a:t>
            </a:r>
          </a:p>
        </p:txBody>
      </p:sp>
      <p:sp>
        <p:nvSpPr>
          <p:cNvPr id="14" name="TextBox 13"/>
          <p:cNvSpPr txBox="1"/>
          <p:nvPr/>
        </p:nvSpPr>
        <p:spPr>
          <a:xfrm>
            <a:off x="1063793" y="2563685"/>
            <a:ext cx="1905548" cy="646331"/>
          </a:xfrm>
          <a:prstGeom prst="rect">
            <a:avLst/>
          </a:prstGeom>
          <a:noFill/>
        </p:spPr>
        <p:txBody>
          <a:bodyPr wrap="square" rtlCol="0">
            <a:spAutoFit/>
          </a:bodyPr>
          <a:lstStyle/>
          <a:p>
            <a:r>
              <a:rPr lang="en-US" dirty="0"/>
              <a:t>Press button 1, toggle LED</a:t>
            </a:r>
          </a:p>
        </p:txBody>
      </p:sp>
      <p:sp>
        <p:nvSpPr>
          <p:cNvPr id="15" name="TextBox 14"/>
          <p:cNvSpPr txBox="1"/>
          <p:nvPr/>
        </p:nvSpPr>
        <p:spPr>
          <a:xfrm>
            <a:off x="1141413" y="4050257"/>
            <a:ext cx="2082530" cy="646331"/>
          </a:xfrm>
          <a:prstGeom prst="rect">
            <a:avLst/>
          </a:prstGeom>
          <a:noFill/>
        </p:spPr>
        <p:txBody>
          <a:bodyPr wrap="square" rtlCol="0">
            <a:spAutoFit/>
          </a:bodyPr>
          <a:lstStyle/>
          <a:p>
            <a:r>
              <a:rPr lang="en-US" dirty="0"/>
              <a:t>Press button 2, toggle buzzer</a:t>
            </a:r>
          </a:p>
        </p:txBody>
      </p:sp>
      <p:sp>
        <p:nvSpPr>
          <p:cNvPr id="16" name="TextBox 15"/>
          <p:cNvSpPr txBox="1"/>
          <p:nvPr/>
        </p:nvSpPr>
        <p:spPr>
          <a:xfrm>
            <a:off x="1141413" y="4917427"/>
            <a:ext cx="1936084" cy="646331"/>
          </a:xfrm>
          <a:prstGeom prst="rect">
            <a:avLst/>
          </a:prstGeom>
          <a:noFill/>
        </p:spPr>
        <p:txBody>
          <a:bodyPr wrap="square" rtlCol="0">
            <a:spAutoFit/>
          </a:bodyPr>
          <a:lstStyle/>
          <a:p>
            <a:r>
              <a:rPr lang="en-US" dirty="0"/>
              <a:t>Use dashboard to control LED</a:t>
            </a:r>
          </a:p>
        </p:txBody>
      </p:sp>
      <p:sp>
        <p:nvSpPr>
          <p:cNvPr id="18" name="Rectangle 17"/>
          <p:cNvSpPr/>
          <p:nvPr/>
        </p:nvSpPr>
        <p:spPr>
          <a:xfrm>
            <a:off x="3112660" y="2691767"/>
            <a:ext cx="1653309"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BBB with button</a:t>
            </a:r>
          </a:p>
        </p:txBody>
      </p:sp>
      <p:cxnSp>
        <p:nvCxnSpPr>
          <p:cNvPr id="20" name="Straight Arrow Connector 19"/>
          <p:cNvCxnSpPr>
            <a:stCxn id="18" idx="3"/>
          </p:cNvCxnSpPr>
          <p:nvPr/>
        </p:nvCxnSpPr>
        <p:spPr>
          <a:xfrm>
            <a:off x="4765969" y="2899585"/>
            <a:ext cx="646547"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412516" y="2681599"/>
            <a:ext cx="899794"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2</a:t>
            </a:r>
          </a:p>
        </p:txBody>
      </p:sp>
      <p:sp>
        <p:nvSpPr>
          <p:cNvPr id="29" name="Rectangle 28"/>
          <p:cNvSpPr/>
          <p:nvPr/>
        </p:nvSpPr>
        <p:spPr>
          <a:xfrm>
            <a:off x="5412516" y="3542762"/>
            <a:ext cx="1201911"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Dashboard</a:t>
            </a:r>
          </a:p>
        </p:txBody>
      </p:sp>
      <p:cxnSp>
        <p:nvCxnSpPr>
          <p:cNvPr id="30" name="Straight Arrow Connector 29"/>
          <p:cNvCxnSpPr>
            <a:stCxn id="28" idx="3"/>
          </p:cNvCxnSpPr>
          <p:nvPr/>
        </p:nvCxnSpPr>
        <p:spPr>
          <a:xfrm>
            <a:off x="6312310" y="2889417"/>
            <a:ext cx="646547"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960054" y="2691767"/>
            <a:ext cx="899794"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3</a:t>
            </a:r>
          </a:p>
        </p:txBody>
      </p:sp>
      <p:sp>
        <p:nvSpPr>
          <p:cNvPr id="32" name="Rectangle 31"/>
          <p:cNvSpPr/>
          <p:nvPr/>
        </p:nvSpPr>
        <p:spPr>
          <a:xfrm>
            <a:off x="8506395" y="2691767"/>
            <a:ext cx="1653309"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BBB with LED</a:t>
            </a:r>
          </a:p>
        </p:txBody>
      </p:sp>
      <p:cxnSp>
        <p:nvCxnSpPr>
          <p:cNvPr id="33" name="Straight Arrow Connector 32"/>
          <p:cNvCxnSpPr/>
          <p:nvPr/>
        </p:nvCxnSpPr>
        <p:spPr>
          <a:xfrm>
            <a:off x="7859848" y="2889417"/>
            <a:ext cx="646547"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112660" y="3532595"/>
            <a:ext cx="899794"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3</a:t>
            </a:r>
          </a:p>
        </p:txBody>
      </p:sp>
      <p:sp>
        <p:nvSpPr>
          <p:cNvPr id="35" name="TextBox 34"/>
          <p:cNvSpPr txBox="1"/>
          <p:nvPr/>
        </p:nvSpPr>
        <p:spPr>
          <a:xfrm>
            <a:off x="3112660" y="4176475"/>
            <a:ext cx="2082530" cy="369332"/>
          </a:xfrm>
          <a:prstGeom prst="rect">
            <a:avLst/>
          </a:prstGeom>
          <a:noFill/>
        </p:spPr>
        <p:txBody>
          <a:bodyPr wrap="square" rtlCol="0">
            <a:spAutoFit/>
          </a:bodyPr>
          <a:lstStyle/>
          <a:p>
            <a:r>
              <a:rPr lang="en-US" dirty="0"/>
              <a:t>Similar to above</a:t>
            </a:r>
          </a:p>
        </p:txBody>
      </p:sp>
      <p:cxnSp>
        <p:nvCxnSpPr>
          <p:cNvPr id="36" name="Straight Arrow Connector 35"/>
          <p:cNvCxnSpPr>
            <a:stCxn id="32" idx="2"/>
            <a:endCxn id="34" idx="0"/>
          </p:cNvCxnSpPr>
          <p:nvPr/>
        </p:nvCxnSpPr>
        <p:spPr>
          <a:xfrm flipH="1">
            <a:off x="3562557" y="3107403"/>
            <a:ext cx="5770493" cy="42519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4" idx="3"/>
            <a:endCxn id="29" idx="1"/>
          </p:cNvCxnSpPr>
          <p:nvPr/>
        </p:nvCxnSpPr>
        <p:spPr>
          <a:xfrm>
            <a:off x="4012454" y="3740413"/>
            <a:ext cx="1400062" cy="1016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176576" y="5721703"/>
            <a:ext cx="1936084" cy="646331"/>
          </a:xfrm>
          <a:prstGeom prst="rect">
            <a:avLst/>
          </a:prstGeom>
          <a:noFill/>
        </p:spPr>
        <p:txBody>
          <a:bodyPr wrap="square" rtlCol="0">
            <a:spAutoFit/>
          </a:bodyPr>
          <a:lstStyle/>
          <a:p>
            <a:r>
              <a:rPr lang="en-US" dirty="0"/>
              <a:t>Use dashboard to control buzzer</a:t>
            </a:r>
          </a:p>
        </p:txBody>
      </p:sp>
      <p:sp>
        <p:nvSpPr>
          <p:cNvPr id="42" name="TextBox 41"/>
          <p:cNvSpPr txBox="1"/>
          <p:nvPr/>
        </p:nvSpPr>
        <p:spPr>
          <a:xfrm>
            <a:off x="3112660" y="5860202"/>
            <a:ext cx="2082530" cy="369332"/>
          </a:xfrm>
          <a:prstGeom prst="rect">
            <a:avLst/>
          </a:prstGeom>
          <a:noFill/>
        </p:spPr>
        <p:txBody>
          <a:bodyPr wrap="square" rtlCol="0">
            <a:spAutoFit/>
          </a:bodyPr>
          <a:lstStyle/>
          <a:p>
            <a:r>
              <a:rPr lang="en-US" dirty="0"/>
              <a:t>Similar to above</a:t>
            </a:r>
          </a:p>
        </p:txBody>
      </p:sp>
      <p:sp>
        <p:nvSpPr>
          <p:cNvPr id="45" name="Rectangle 44"/>
          <p:cNvSpPr/>
          <p:nvPr/>
        </p:nvSpPr>
        <p:spPr>
          <a:xfrm>
            <a:off x="3112660" y="5091063"/>
            <a:ext cx="1201911"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Dashboard</a:t>
            </a:r>
          </a:p>
        </p:txBody>
      </p:sp>
      <p:sp>
        <p:nvSpPr>
          <p:cNvPr id="46" name="Rectangle 45"/>
          <p:cNvSpPr/>
          <p:nvPr/>
        </p:nvSpPr>
        <p:spPr>
          <a:xfrm>
            <a:off x="9772084" y="5091063"/>
            <a:ext cx="1201911"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Dashboard</a:t>
            </a:r>
          </a:p>
        </p:txBody>
      </p:sp>
      <p:cxnSp>
        <p:nvCxnSpPr>
          <p:cNvPr id="47" name="Straight Arrow Connector 46"/>
          <p:cNvCxnSpPr>
            <a:stCxn id="45" idx="3"/>
            <a:endCxn id="48" idx="1"/>
          </p:cNvCxnSpPr>
          <p:nvPr/>
        </p:nvCxnSpPr>
        <p:spPr>
          <a:xfrm>
            <a:off x="4314571" y="5298881"/>
            <a:ext cx="460941" cy="10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775512" y="5092098"/>
            <a:ext cx="899794"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3</a:t>
            </a:r>
          </a:p>
        </p:txBody>
      </p:sp>
      <p:cxnSp>
        <p:nvCxnSpPr>
          <p:cNvPr id="49" name="Straight Arrow Connector 48"/>
          <p:cNvCxnSpPr>
            <a:stCxn id="48" idx="3"/>
            <a:endCxn id="58" idx="1"/>
          </p:cNvCxnSpPr>
          <p:nvPr/>
        </p:nvCxnSpPr>
        <p:spPr>
          <a:xfrm>
            <a:off x="5675306" y="5299916"/>
            <a:ext cx="449897" cy="40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8347587" y="5091063"/>
            <a:ext cx="899794"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Edge 3</a:t>
            </a:r>
          </a:p>
        </p:txBody>
      </p:sp>
      <p:cxnSp>
        <p:nvCxnSpPr>
          <p:cNvPr id="51" name="Straight Arrow Connector 50"/>
          <p:cNvCxnSpPr>
            <a:stCxn id="58" idx="3"/>
            <a:endCxn id="50" idx="1"/>
          </p:cNvCxnSpPr>
          <p:nvPr/>
        </p:nvCxnSpPr>
        <p:spPr>
          <a:xfrm flipV="1">
            <a:off x="7778512" y="5298881"/>
            <a:ext cx="569075" cy="511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0" idx="3"/>
            <a:endCxn id="46" idx="1"/>
          </p:cNvCxnSpPr>
          <p:nvPr/>
        </p:nvCxnSpPr>
        <p:spPr>
          <a:xfrm>
            <a:off x="9247381" y="5298881"/>
            <a:ext cx="52470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125203" y="5096179"/>
            <a:ext cx="1653309" cy="4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BBB with LED</a:t>
            </a:r>
          </a:p>
        </p:txBody>
      </p:sp>
    </p:spTree>
    <p:extLst>
      <p:ext uri="{BB962C8B-B14F-4D97-AF65-F5344CB8AC3E}">
        <p14:creationId xmlns:p14="http://schemas.microsoft.com/office/powerpoint/2010/main" val="2971458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1077" y="159530"/>
            <a:ext cx="9905998" cy="1478570"/>
          </a:xfrm>
        </p:spPr>
        <p:txBody>
          <a:bodyPr/>
          <a:lstStyle/>
          <a:p>
            <a:r>
              <a:rPr lang="en-US" dirty="0"/>
              <a:t>Architecture</a:t>
            </a:r>
          </a:p>
        </p:txBody>
      </p:sp>
      <p:pic>
        <p:nvPicPr>
          <p:cNvPr id="4" name="Content Placeholder 3"/>
          <p:cNvPicPr>
            <a:picLocks noGrp="1" noChangeAspect="1"/>
          </p:cNvPicPr>
          <p:nvPr>
            <p:ph idx="1"/>
          </p:nvPr>
        </p:nvPicPr>
        <p:blipFill>
          <a:blip r:embed="rId2"/>
          <a:stretch>
            <a:fillRect/>
          </a:stretch>
        </p:blipFill>
        <p:spPr>
          <a:xfrm>
            <a:off x="1264908" y="1638100"/>
            <a:ext cx="8724666" cy="4971614"/>
          </a:xfrm>
        </p:spPr>
      </p:pic>
    </p:spTree>
    <p:extLst>
      <p:ext uri="{BB962C8B-B14F-4D97-AF65-F5344CB8AC3E}">
        <p14:creationId xmlns:p14="http://schemas.microsoft.com/office/powerpoint/2010/main" val="425221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DDL XML file</a:t>
            </a:r>
          </a:p>
        </p:txBody>
      </p:sp>
      <p:sp>
        <p:nvSpPr>
          <p:cNvPr id="3" name="Content Placeholder 2"/>
          <p:cNvSpPr>
            <a:spLocks noGrp="1"/>
          </p:cNvSpPr>
          <p:nvPr>
            <p:ph idx="1"/>
          </p:nvPr>
        </p:nvSpPr>
        <p:spPr>
          <a:xfrm>
            <a:off x="1141412" y="2249487"/>
            <a:ext cx="4917643" cy="3541714"/>
          </a:xfrm>
        </p:spPr>
        <p:txBody>
          <a:bodyPr/>
          <a:lstStyle/>
          <a:p>
            <a:r>
              <a:rPr lang="en-US" dirty="0"/>
              <a:t>The figure shows the part of the DDL file used in Part 2 for the button.</a:t>
            </a:r>
          </a:p>
          <a:p>
            <a:r>
              <a:rPr lang="en-US" dirty="0"/>
              <a:t>It contains topic for subscribe in the cloud (publish in the edge), whether it is shown in the dashboard, its dependence of button, and various addresses. </a:t>
            </a:r>
          </a:p>
        </p:txBody>
      </p:sp>
      <p:pic>
        <p:nvPicPr>
          <p:cNvPr id="4" name="Picture 3"/>
          <p:cNvPicPr>
            <a:picLocks noChangeAspect="1"/>
          </p:cNvPicPr>
          <p:nvPr/>
        </p:nvPicPr>
        <p:blipFill>
          <a:blip r:embed="rId2"/>
          <a:stretch>
            <a:fillRect/>
          </a:stretch>
        </p:blipFill>
        <p:spPr>
          <a:xfrm>
            <a:off x="6263590" y="2896394"/>
            <a:ext cx="5172075" cy="2247900"/>
          </a:xfrm>
          <a:prstGeom prst="rect">
            <a:avLst/>
          </a:prstGeom>
        </p:spPr>
      </p:pic>
    </p:spTree>
    <p:extLst>
      <p:ext uri="{BB962C8B-B14F-4D97-AF65-F5344CB8AC3E}">
        <p14:creationId xmlns:p14="http://schemas.microsoft.com/office/powerpoint/2010/main" val="170775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in the cloud</a:t>
            </a:r>
          </a:p>
        </p:txBody>
      </p:sp>
      <p:pic>
        <p:nvPicPr>
          <p:cNvPr id="4" name="Picture 3"/>
          <p:cNvPicPr>
            <a:picLocks noChangeAspect="1"/>
          </p:cNvPicPr>
          <p:nvPr/>
        </p:nvPicPr>
        <p:blipFill>
          <a:blip r:embed="rId2"/>
          <a:stretch>
            <a:fillRect/>
          </a:stretch>
        </p:blipFill>
        <p:spPr>
          <a:xfrm>
            <a:off x="1261485" y="2006324"/>
            <a:ext cx="8477994" cy="3870247"/>
          </a:xfrm>
          <a:prstGeom prst="rect">
            <a:avLst/>
          </a:prstGeom>
        </p:spPr>
      </p:pic>
    </p:spTree>
    <p:extLst>
      <p:ext uri="{BB962C8B-B14F-4D97-AF65-F5344CB8AC3E}">
        <p14:creationId xmlns:p14="http://schemas.microsoft.com/office/powerpoint/2010/main" val="1698021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5049" y="2502737"/>
            <a:ext cx="3014951" cy="1478570"/>
          </a:xfrm>
        </p:spPr>
        <p:txBody>
          <a:bodyPr>
            <a:normAutofit/>
          </a:bodyPr>
          <a:lstStyle/>
          <a:p>
            <a:r>
              <a:rPr lang="en-US" sz="6000" dirty="0"/>
              <a:t>results</a:t>
            </a:r>
          </a:p>
        </p:txBody>
      </p:sp>
    </p:spTree>
    <p:extLst>
      <p:ext uri="{BB962C8B-B14F-4D97-AF65-F5344CB8AC3E}">
        <p14:creationId xmlns:p14="http://schemas.microsoft.com/office/powerpoint/2010/main" val="625643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581" y="112156"/>
            <a:ext cx="9905998" cy="1478570"/>
          </a:xfrm>
        </p:spPr>
        <p:txBody>
          <a:bodyPr/>
          <a:lstStyle/>
          <a:p>
            <a:r>
              <a:rPr lang="en-US" dirty="0"/>
              <a:t>demo</a:t>
            </a:r>
          </a:p>
        </p:txBody>
      </p:sp>
      <p:pic>
        <p:nvPicPr>
          <p:cNvPr id="8" name="IMG_1748">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1206091" y="1394081"/>
            <a:ext cx="9334090" cy="5250719"/>
          </a:xfrm>
        </p:spPr>
      </p:pic>
    </p:spTree>
    <p:extLst>
      <p:ext uri="{BB962C8B-B14F-4D97-AF65-F5344CB8AC3E}">
        <p14:creationId xmlns:p14="http://schemas.microsoft.com/office/powerpoint/2010/main" val="17586788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5964" y="2410373"/>
            <a:ext cx="8312727" cy="1478570"/>
          </a:xfrm>
        </p:spPr>
        <p:txBody>
          <a:bodyPr>
            <a:noAutofit/>
          </a:bodyPr>
          <a:lstStyle/>
          <a:p>
            <a:r>
              <a:rPr lang="en-US" sz="6000" dirty="0"/>
              <a:t>Part 1 Device drivers</a:t>
            </a:r>
          </a:p>
        </p:txBody>
      </p:sp>
    </p:spTree>
    <p:extLst>
      <p:ext uri="{BB962C8B-B14F-4D97-AF65-F5344CB8AC3E}">
        <p14:creationId xmlns:p14="http://schemas.microsoft.com/office/powerpoint/2010/main" val="153585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introduction</a:t>
            </a:r>
          </a:p>
        </p:txBody>
      </p:sp>
      <p:sp>
        <p:nvSpPr>
          <p:cNvPr id="3" name="Content Placeholder 2"/>
          <p:cNvSpPr>
            <a:spLocks noGrp="1"/>
          </p:cNvSpPr>
          <p:nvPr>
            <p:ph idx="1"/>
          </p:nvPr>
        </p:nvSpPr>
        <p:spPr/>
        <p:txBody>
          <a:bodyPr/>
          <a:lstStyle/>
          <a:p>
            <a:r>
              <a:rPr lang="en-US" dirty="0"/>
              <a:t>We use 4 devices in this project, </a:t>
            </a:r>
            <a:r>
              <a:rPr lang="en-US" dirty="0">
                <a:solidFill>
                  <a:srgbClr val="FF0000"/>
                </a:solidFill>
              </a:rPr>
              <a:t>tmp36</a:t>
            </a:r>
            <a:r>
              <a:rPr lang="en-US" dirty="0"/>
              <a:t>, </a:t>
            </a:r>
            <a:r>
              <a:rPr lang="en-US" dirty="0">
                <a:solidFill>
                  <a:srgbClr val="FF0000"/>
                </a:solidFill>
              </a:rPr>
              <a:t>button</a:t>
            </a:r>
            <a:r>
              <a:rPr lang="en-US" dirty="0"/>
              <a:t>, </a:t>
            </a:r>
            <a:r>
              <a:rPr lang="en-US" dirty="0">
                <a:solidFill>
                  <a:srgbClr val="FF0000"/>
                </a:solidFill>
              </a:rPr>
              <a:t>LED</a:t>
            </a:r>
            <a:r>
              <a:rPr lang="en-US" dirty="0"/>
              <a:t> and </a:t>
            </a:r>
            <a:r>
              <a:rPr lang="en-US" dirty="0">
                <a:solidFill>
                  <a:srgbClr val="FF0000"/>
                </a:solidFill>
              </a:rPr>
              <a:t>buzzer</a:t>
            </a:r>
            <a:r>
              <a:rPr lang="en-US" dirty="0"/>
              <a:t>. </a:t>
            </a:r>
          </a:p>
          <a:p>
            <a:r>
              <a:rPr lang="en-US" dirty="0"/>
              <a:t>We also use three breadboards, some resistors and jumper wires to connect the circuit for these devices, where tmp36 is connected to a BBB, 2 buttons are connected to a BBB, and a LED and a buzzer are connected to the third one.</a:t>
            </a:r>
          </a:p>
          <a:p>
            <a:endParaRPr lang="en-US" dirty="0"/>
          </a:p>
        </p:txBody>
      </p:sp>
    </p:spTree>
    <p:extLst>
      <p:ext uri="{BB962C8B-B14F-4D97-AF65-F5344CB8AC3E}">
        <p14:creationId xmlns:p14="http://schemas.microsoft.com/office/powerpoint/2010/main" val="3911046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Devices – tmp36</a:t>
            </a:r>
          </a:p>
        </p:txBody>
      </p:sp>
      <p:sp>
        <p:nvSpPr>
          <p:cNvPr id="3" name="Content Placeholder 2"/>
          <p:cNvSpPr>
            <a:spLocks noGrp="1"/>
          </p:cNvSpPr>
          <p:nvPr>
            <p:ph idx="1"/>
          </p:nvPr>
        </p:nvSpPr>
        <p:spPr>
          <a:xfrm>
            <a:off x="1141414" y="1934855"/>
            <a:ext cx="5804332" cy="4142672"/>
          </a:xfrm>
        </p:spPr>
        <p:txBody>
          <a:bodyPr>
            <a:normAutofit fontScale="92500"/>
          </a:bodyPr>
          <a:lstStyle/>
          <a:p>
            <a:r>
              <a:rPr lang="en-US" dirty="0"/>
              <a:t>Tmp36 is a high accuracy solid state temperature sensor. It can detect temperature from -40 Celsius to 150 Celsius with 2 Celsius accuracy.</a:t>
            </a:r>
          </a:p>
          <a:p>
            <a:r>
              <a:rPr lang="en-US" dirty="0"/>
              <a:t>The circuit for tmp36 is shown in the figure. In practice, the power pin is connected to (P9, pin 3) of the BBB, which has 3.3V, the ground pin is connected to (P9, pin 1), and the data pin to (P9, pin 40), which is the AIN1.</a:t>
            </a:r>
          </a:p>
        </p:txBody>
      </p:sp>
      <p:pic>
        <p:nvPicPr>
          <p:cNvPr id="4" name="Picture 3"/>
          <p:cNvPicPr>
            <a:picLocks noChangeAspect="1"/>
          </p:cNvPicPr>
          <p:nvPr/>
        </p:nvPicPr>
        <p:blipFill>
          <a:blip r:embed="rId2"/>
          <a:stretch>
            <a:fillRect/>
          </a:stretch>
        </p:blipFill>
        <p:spPr>
          <a:xfrm rot="5400000">
            <a:off x="6701418" y="2452692"/>
            <a:ext cx="4142671" cy="3107003"/>
          </a:xfrm>
          <a:prstGeom prst="rect">
            <a:avLst/>
          </a:prstGeom>
        </p:spPr>
      </p:pic>
    </p:spTree>
    <p:extLst>
      <p:ext uri="{BB962C8B-B14F-4D97-AF65-F5344CB8AC3E}">
        <p14:creationId xmlns:p14="http://schemas.microsoft.com/office/powerpoint/2010/main" val="334768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Devices - buttons</a:t>
            </a:r>
          </a:p>
        </p:txBody>
      </p:sp>
      <p:pic>
        <p:nvPicPr>
          <p:cNvPr id="4" name="Content Placeholder 3"/>
          <p:cNvPicPr>
            <a:picLocks noGrp="1" noChangeAspect="1"/>
          </p:cNvPicPr>
          <p:nvPr>
            <p:ph idx="1"/>
          </p:nvPr>
        </p:nvPicPr>
        <p:blipFill>
          <a:blip r:embed="rId2"/>
          <a:stretch>
            <a:fillRect/>
          </a:stretch>
        </p:blipFill>
        <p:spPr>
          <a:xfrm rot="5400000">
            <a:off x="6613867" y="2604456"/>
            <a:ext cx="4058951" cy="3044213"/>
          </a:xfrm>
        </p:spPr>
      </p:pic>
      <p:sp>
        <p:nvSpPr>
          <p:cNvPr id="5" name="Content Placeholder 2"/>
          <p:cNvSpPr txBox="1">
            <a:spLocks/>
          </p:cNvSpPr>
          <p:nvPr/>
        </p:nvSpPr>
        <p:spPr>
          <a:xfrm>
            <a:off x="1141413" y="2249487"/>
            <a:ext cx="5656551"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The circuit for the 2 buttons is shown in the figure.</a:t>
            </a:r>
          </a:p>
          <a:p>
            <a:r>
              <a:rPr lang="en-US" dirty="0"/>
              <a:t>They are connected to the GPIO pins.</a:t>
            </a:r>
          </a:p>
        </p:txBody>
      </p:sp>
    </p:spTree>
    <p:extLst>
      <p:ext uri="{BB962C8B-B14F-4D97-AF65-F5344CB8AC3E}">
        <p14:creationId xmlns:p14="http://schemas.microsoft.com/office/powerpoint/2010/main" val="335613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Devices – led and buzzer</a:t>
            </a:r>
          </a:p>
        </p:txBody>
      </p:sp>
      <p:sp>
        <p:nvSpPr>
          <p:cNvPr id="3" name="Content Placeholder 2"/>
          <p:cNvSpPr>
            <a:spLocks noGrp="1"/>
          </p:cNvSpPr>
          <p:nvPr>
            <p:ph idx="1"/>
          </p:nvPr>
        </p:nvSpPr>
        <p:spPr>
          <a:xfrm>
            <a:off x="1141413" y="2249487"/>
            <a:ext cx="6016770" cy="3541714"/>
          </a:xfrm>
        </p:spPr>
        <p:txBody>
          <a:bodyPr/>
          <a:lstStyle/>
          <a:p>
            <a:r>
              <a:rPr lang="en-US" dirty="0"/>
              <a:t>The circuit for the LED and Buzzer is shown in the figure.</a:t>
            </a:r>
          </a:p>
          <a:p>
            <a:r>
              <a:rPr lang="en-US" dirty="0"/>
              <a:t>They are connected to the GPIO pins.</a:t>
            </a:r>
          </a:p>
        </p:txBody>
      </p:sp>
      <p:pic>
        <p:nvPicPr>
          <p:cNvPr id="4" name="Picture 3"/>
          <p:cNvPicPr>
            <a:picLocks noChangeAspect="1"/>
          </p:cNvPicPr>
          <p:nvPr/>
        </p:nvPicPr>
        <p:blipFill>
          <a:blip r:embed="rId2"/>
          <a:stretch>
            <a:fillRect/>
          </a:stretch>
        </p:blipFill>
        <p:spPr>
          <a:xfrm rot="5400000">
            <a:off x="6676451" y="2731217"/>
            <a:ext cx="3853847" cy="2890385"/>
          </a:xfrm>
          <a:prstGeom prst="rect">
            <a:avLst/>
          </a:prstGeom>
        </p:spPr>
      </p:pic>
    </p:spTree>
    <p:extLst>
      <p:ext uri="{BB962C8B-B14F-4D97-AF65-F5344CB8AC3E}">
        <p14:creationId xmlns:p14="http://schemas.microsoft.com/office/powerpoint/2010/main" val="69764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DDL XML file</a:t>
            </a:r>
          </a:p>
        </p:txBody>
      </p:sp>
      <p:sp>
        <p:nvSpPr>
          <p:cNvPr id="3" name="Content Placeholder 2"/>
          <p:cNvSpPr>
            <a:spLocks noGrp="1"/>
          </p:cNvSpPr>
          <p:nvPr>
            <p:ph idx="1"/>
          </p:nvPr>
        </p:nvSpPr>
        <p:spPr>
          <a:xfrm>
            <a:off x="1062754" y="2013512"/>
            <a:ext cx="3991027" cy="3541714"/>
          </a:xfrm>
        </p:spPr>
        <p:txBody>
          <a:bodyPr/>
          <a:lstStyle/>
          <a:p>
            <a:r>
              <a:rPr lang="en-US" dirty="0"/>
              <a:t>The part that relates to driver generation for tmp36 is shown in the figure.</a:t>
            </a:r>
          </a:p>
          <a:p>
            <a:r>
              <a:rPr lang="en-US" dirty="0"/>
              <a:t>The nodes that we use are id, Operation, Type, Pin, Expression, etc.</a:t>
            </a:r>
          </a:p>
        </p:txBody>
      </p:sp>
      <p:pic>
        <p:nvPicPr>
          <p:cNvPr id="4" name="Picture 3"/>
          <p:cNvPicPr>
            <a:picLocks noChangeAspect="1"/>
          </p:cNvPicPr>
          <p:nvPr/>
        </p:nvPicPr>
        <p:blipFill>
          <a:blip r:embed="rId2"/>
          <a:stretch>
            <a:fillRect/>
          </a:stretch>
        </p:blipFill>
        <p:spPr>
          <a:xfrm>
            <a:off x="5132440" y="1690239"/>
            <a:ext cx="4881370" cy="4760913"/>
          </a:xfrm>
          <a:prstGeom prst="rect">
            <a:avLst/>
          </a:prstGeom>
        </p:spPr>
      </p:pic>
    </p:spTree>
    <p:extLst>
      <p:ext uri="{BB962C8B-B14F-4D97-AF65-F5344CB8AC3E}">
        <p14:creationId xmlns:p14="http://schemas.microsoft.com/office/powerpoint/2010/main" val="3463105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Driver generation</a:t>
            </a:r>
          </a:p>
        </p:txBody>
      </p:sp>
      <p:sp>
        <p:nvSpPr>
          <p:cNvPr id="3" name="Content Placeholder 2"/>
          <p:cNvSpPr>
            <a:spLocks noGrp="1"/>
          </p:cNvSpPr>
          <p:nvPr>
            <p:ph idx="1"/>
          </p:nvPr>
        </p:nvSpPr>
        <p:spPr/>
        <p:txBody>
          <a:bodyPr/>
          <a:lstStyle/>
          <a:p>
            <a:r>
              <a:rPr lang="en-US" dirty="0" err="1"/>
              <a:t>Makefile</a:t>
            </a:r>
            <a:endParaRPr lang="en-US" dirty="0"/>
          </a:p>
        </p:txBody>
      </p:sp>
      <p:pic>
        <p:nvPicPr>
          <p:cNvPr id="4" name="Picture 3"/>
          <p:cNvPicPr>
            <a:picLocks noChangeAspect="1"/>
          </p:cNvPicPr>
          <p:nvPr/>
        </p:nvPicPr>
        <p:blipFill>
          <a:blip r:embed="rId2"/>
          <a:stretch>
            <a:fillRect/>
          </a:stretch>
        </p:blipFill>
        <p:spPr>
          <a:xfrm>
            <a:off x="1450873" y="2838296"/>
            <a:ext cx="8267700" cy="2085975"/>
          </a:xfrm>
          <a:prstGeom prst="rect">
            <a:avLst/>
          </a:prstGeom>
        </p:spPr>
      </p:pic>
    </p:spTree>
    <p:extLst>
      <p:ext uri="{BB962C8B-B14F-4D97-AF65-F5344CB8AC3E}">
        <p14:creationId xmlns:p14="http://schemas.microsoft.com/office/powerpoint/2010/main" val="3335593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Generated drivers</a:t>
            </a:r>
          </a:p>
        </p:txBody>
      </p:sp>
      <p:pic>
        <p:nvPicPr>
          <p:cNvPr id="4" name="Picture 3"/>
          <p:cNvPicPr>
            <a:picLocks noChangeAspect="1"/>
          </p:cNvPicPr>
          <p:nvPr/>
        </p:nvPicPr>
        <p:blipFill>
          <a:blip r:embed="rId2"/>
          <a:stretch>
            <a:fillRect/>
          </a:stretch>
        </p:blipFill>
        <p:spPr>
          <a:xfrm>
            <a:off x="1141414" y="3166537"/>
            <a:ext cx="2885694" cy="2071670"/>
          </a:xfrm>
          <a:prstGeom prst="rect">
            <a:avLst/>
          </a:prstGeom>
        </p:spPr>
      </p:pic>
      <p:pic>
        <p:nvPicPr>
          <p:cNvPr id="5" name="Picture 4"/>
          <p:cNvPicPr>
            <a:picLocks noChangeAspect="1"/>
          </p:cNvPicPr>
          <p:nvPr/>
        </p:nvPicPr>
        <p:blipFill>
          <a:blip r:embed="rId3"/>
          <a:stretch>
            <a:fillRect/>
          </a:stretch>
        </p:blipFill>
        <p:spPr>
          <a:xfrm>
            <a:off x="7540845" y="3166536"/>
            <a:ext cx="2818002" cy="2671724"/>
          </a:xfrm>
          <a:prstGeom prst="rect">
            <a:avLst/>
          </a:prstGeom>
        </p:spPr>
      </p:pic>
      <p:pic>
        <p:nvPicPr>
          <p:cNvPr id="6" name="Picture 5"/>
          <p:cNvPicPr>
            <a:picLocks noChangeAspect="1"/>
          </p:cNvPicPr>
          <p:nvPr/>
        </p:nvPicPr>
        <p:blipFill>
          <a:blip r:embed="rId4"/>
          <a:stretch>
            <a:fillRect/>
          </a:stretch>
        </p:blipFill>
        <p:spPr>
          <a:xfrm>
            <a:off x="4468835" y="3166536"/>
            <a:ext cx="2630282" cy="2071671"/>
          </a:xfrm>
          <a:prstGeom prst="rect">
            <a:avLst/>
          </a:prstGeom>
        </p:spPr>
      </p:pic>
      <p:sp>
        <p:nvSpPr>
          <p:cNvPr id="7" name="TextBox 6"/>
          <p:cNvSpPr txBox="1"/>
          <p:nvPr/>
        </p:nvSpPr>
        <p:spPr>
          <a:xfrm>
            <a:off x="1970952" y="2445564"/>
            <a:ext cx="1226618" cy="369332"/>
          </a:xfrm>
          <a:prstGeom prst="rect">
            <a:avLst/>
          </a:prstGeom>
          <a:noFill/>
        </p:spPr>
        <p:txBody>
          <a:bodyPr wrap="none" rtlCol="0">
            <a:spAutoFit/>
          </a:bodyPr>
          <a:lstStyle/>
          <a:p>
            <a:r>
              <a:rPr lang="en-US" altLang="zh-CN" dirty="0"/>
              <a:t>tmp36read</a:t>
            </a:r>
            <a:endParaRPr lang="en-US" dirty="0"/>
          </a:p>
        </p:txBody>
      </p:sp>
      <p:sp>
        <p:nvSpPr>
          <p:cNvPr id="8" name="TextBox 7"/>
          <p:cNvSpPr txBox="1"/>
          <p:nvPr/>
        </p:nvSpPr>
        <p:spPr>
          <a:xfrm>
            <a:off x="5379987" y="2445564"/>
            <a:ext cx="933461" cy="369332"/>
          </a:xfrm>
          <a:prstGeom prst="rect">
            <a:avLst/>
          </a:prstGeom>
          <a:noFill/>
        </p:spPr>
        <p:txBody>
          <a:bodyPr wrap="none" rtlCol="0">
            <a:spAutoFit/>
          </a:bodyPr>
          <a:lstStyle/>
          <a:p>
            <a:r>
              <a:rPr lang="en-US" dirty="0" err="1"/>
              <a:t>ledwrite</a:t>
            </a:r>
            <a:endParaRPr lang="en-US" dirty="0"/>
          </a:p>
        </p:txBody>
      </p:sp>
      <p:sp>
        <p:nvSpPr>
          <p:cNvPr id="9" name="TextBox 8"/>
          <p:cNvSpPr txBox="1"/>
          <p:nvPr/>
        </p:nvSpPr>
        <p:spPr>
          <a:xfrm>
            <a:off x="8350162" y="2423231"/>
            <a:ext cx="1199367" cy="369332"/>
          </a:xfrm>
          <a:prstGeom prst="rect">
            <a:avLst/>
          </a:prstGeom>
          <a:noFill/>
        </p:spPr>
        <p:txBody>
          <a:bodyPr wrap="none" rtlCol="0">
            <a:spAutoFit/>
          </a:bodyPr>
          <a:lstStyle/>
          <a:p>
            <a:r>
              <a:rPr lang="en-US" dirty="0" err="1"/>
              <a:t>buttonread</a:t>
            </a:r>
            <a:endParaRPr lang="en-US" dirty="0"/>
          </a:p>
        </p:txBody>
      </p:sp>
    </p:spTree>
    <p:extLst>
      <p:ext uri="{BB962C8B-B14F-4D97-AF65-F5344CB8AC3E}">
        <p14:creationId xmlns:p14="http://schemas.microsoft.com/office/powerpoint/2010/main" val="34628427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2687</TotalTime>
  <Words>472</Words>
  <Application>Microsoft Office PowerPoint</Application>
  <PresentationFormat>Widescreen</PresentationFormat>
  <Paragraphs>61</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宋体</vt:lpstr>
      <vt:lpstr>Arial</vt:lpstr>
      <vt:lpstr>Trebuchet MS</vt:lpstr>
      <vt:lpstr>Tw Cen MT</vt:lpstr>
      <vt:lpstr>Circuit</vt:lpstr>
      <vt:lpstr>Distributed Operating systems IOT Project</vt:lpstr>
      <vt:lpstr>Part 1 Device drivers</vt:lpstr>
      <vt:lpstr>Device introduction</vt:lpstr>
      <vt:lpstr>Devices – tmp36</vt:lpstr>
      <vt:lpstr>Devices - buttons</vt:lpstr>
      <vt:lpstr>Devices – led and buzzer</vt:lpstr>
      <vt:lpstr>DDL XML file</vt:lpstr>
      <vt:lpstr>Driver generation</vt:lpstr>
      <vt:lpstr>Generated drivers</vt:lpstr>
      <vt:lpstr>Part 2 IOT</vt:lpstr>
      <vt:lpstr>overview</vt:lpstr>
      <vt:lpstr>Use case</vt:lpstr>
      <vt:lpstr>Architecture</vt:lpstr>
      <vt:lpstr>DDL XML file</vt:lpstr>
      <vt:lpstr>Dashboard in the cloud</vt:lpstr>
      <vt:lpstr>results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周渊</dc:creator>
  <cp:lastModifiedBy>周渊</cp:lastModifiedBy>
  <cp:revision>28</cp:revision>
  <dcterms:created xsi:type="dcterms:W3CDTF">2016-11-28T20:41:25Z</dcterms:created>
  <dcterms:modified xsi:type="dcterms:W3CDTF">2016-12-01T18:14:34Z</dcterms:modified>
</cp:coreProperties>
</file>